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60" r:id="rId4"/>
    <p:sldId id="268" r:id="rId5"/>
    <p:sldId id="274" r:id="rId6"/>
    <p:sldId id="277" r:id="rId7"/>
    <p:sldId id="275" r:id="rId8"/>
    <p:sldId id="276" r:id="rId9"/>
    <p:sldId id="278" r:id="rId10"/>
    <p:sldId id="279" r:id="rId11"/>
    <p:sldId id="261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FF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 varScale="1">
        <p:scale>
          <a:sx n="70" d="100"/>
          <a:sy n="70" d="100"/>
        </p:scale>
        <p:origin x="-11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7C0D942-7B25-437C-9E3F-776EA26B26A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E1BFEFE-36E7-4753-8C10-317E479427A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E35A4-04F4-469A-8F22-A50D319D7C33}" type="slidenum">
              <a:rPr lang="en-GB"/>
              <a:pPr/>
              <a:t>1</a:t>
            </a:fld>
            <a:endParaRPr lang="en-GB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B37AD-B2BA-4BE7-8009-A6D79748D0BD}" type="slidenum">
              <a:rPr lang="en-GB"/>
              <a:pPr/>
              <a:t>10</a:t>
            </a:fld>
            <a:endParaRPr lang="en-GB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196F8-E849-4458-8B80-AF6517C26012}" type="slidenum">
              <a:rPr lang="en-GB"/>
              <a:pPr/>
              <a:t>11</a:t>
            </a:fld>
            <a:endParaRPr lang="en-GB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5D5353-ABA5-4937-9FDA-978129DC87C1}" type="slidenum">
              <a:rPr lang="en-GB"/>
              <a:pPr/>
              <a:t>12</a:t>
            </a:fld>
            <a:endParaRPr lang="en-GB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4BC1D-0CA5-486C-95B2-576DD8CAA773}" type="slidenum">
              <a:rPr lang="en-GB"/>
              <a:pPr/>
              <a:t>13</a:t>
            </a:fld>
            <a:endParaRPr lang="en-GB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7B1F78-A869-478D-BB85-F5F8C6AC4084}" type="slidenum">
              <a:rPr lang="en-GB"/>
              <a:pPr/>
              <a:t>14</a:t>
            </a:fld>
            <a:endParaRPr lang="en-GB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CB471-FE21-49E9-B10F-58559AA9290D}" type="slidenum">
              <a:rPr lang="en-GB"/>
              <a:pPr/>
              <a:t>2</a:t>
            </a:fld>
            <a:endParaRPr lang="en-GB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F5A2F6-F103-43A5-8C89-CFFB889E17FB}" type="slidenum">
              <a:rPr lang="en-GB"/>
              <a:pPr/>
              <a:t>3</a:t>
            </a:fld>
            <a:endParaRPr lang="en-GB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49386-C13B-49F7-9A45-18E4B6A26643}" type="slidenum">
              <a:rPr lang="en-GB"/>
              <a:pPr/>
              <a:t>4</a:t>
            </a:fld>
            <a:endParaRPr lang="en-GB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2E84C-6DF6-4535-B5E7-7183EA6C03F6}" type="slidenum">
              <a:rPr lang="en-GB"/>
              <a:pPr/>
              <a:t>5</a:t>
            </a:fld>
            <a:endParaRPr lang="en-GB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273577-353F-4EAF-AAB1-3EE5D8587728}" type="slidenum">
              <a:rPr lang="en-GB"/>
              <a:pPr/>
              <a:t>6</a:t>
            </a:fld>
            <a:endParaRPr lang="en-GB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926CB3-C5A5-4798-9E15-EE58C4184F1C}" type="slidenum">
              <a:rPr lang="en-GB"/>
              <a:pPr/>
              <a:t>7</a:t>
            </a:fld>
            <a:endParaRPr lang="en-GB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B3C506-AD38-471E-9655-AE4CA8576F4B}" type="slidenum">
              <a:rPr lang="en-GB"/>
              <a:pPr/>
              <a:t>8</a:t>
            </a:fld>
            <a:endParaRPr lang="en-GB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CF0B4F-0586-4037-A548-FFABDEFEA059}" type="slidenum">
              <a:rPr lang="en-GB"/>
              <a:pPr/>
              <a:t>9</a:t>
            </a:fld>
            <a:endParaRPr lang="en-GB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9C576-CB42-4AD4-9E54-6723F75CF23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CEE94-2612-45A9-9F97-A91BE7C5FF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0314A-E90D-43FA-B7C7-073C791B16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8F6B6-817F-4224-886A-6D7F835627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535D4-DBC7-4C9E-A4D2-26283E8BFFA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24A3F-DA9A-42EC-97E1-FBED95CD331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3A8F2-FE1D-4F97-B6D6-14B485FD012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3797B-02B6-4C07-8C16-3A3D02347E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D31F2-EA00-4FFF-AF87-FE5E21561D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E9D54-72A8-4CF6-95C5-1924D67119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65CD8-E021-4163-AC71-DA578A15863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20000">
              <a:srgbClr val="85C2FF"/>
            </a:gs>
            <a:gs pos="35000">
              <a:srgbClr val="C4D6EB"/>
            </a:gs>
            <a:gs pos="50000">
              <a:srgbClr val="FFEBFA"/>
            </a:gs>
            <a:gs pos="65000">
              <a:srgbClr val="C4D6EB"/>
            </a:gs>
            <a:gs pos="80001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55F2ACF-0A01-4C6A-8A50-C522D8659DA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130425"/>
            <a:ext cx="8458200" cy="1470025"/>
          </a:xfrm>
        </p:spPr>
        <p:txBody>
          <a:bodyPr/>
          <a:lstStyle/>
          <a:p>
            <a:r>
              <a:rPr lang="en-US">
                <a:latin typeface="Arial Rounded MT Bold" pitchFamily="34" charset="0"/>
              </a:rPr>
              <a:t>El Comparativo y el Superlativo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sz="4000"/>
          </a:p>
        </p:txBody>
      </p:sp>
      <p:pic>
        <p:nvPicPr>
          <p:cNvPr id="2052" name="Picture 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ecorded Sound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6858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3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800" fill="hold"/>
                                        <p:tgtEl>
                                          <p:spTgt spid="20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9" presetClass="entr" presetSubtype="0" decel="100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7" presetClass="entr" presetSubtype="0" fill="hold" grpId="0" nodeType="withEffect" nodePh="1">
                                  <p:stCondLst>
                                    <p:cond delay="200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100000" fill="hold">
                                          <p:stCondLst>
                                            <p:cond delay="45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2"/>
                </p:tgtEl>
              </p:cMediaNode>
            </p:audio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en-US" sz="4000">
                <a:latin typeface="Arial Rounded MT Bold" pitchFamily="34" charset="0"/>
              </a:rPr>
              <a:t>Ejemplos de una palabra negativa.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Ella juega mejor que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nadie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.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Esta sopa es tan buena como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nada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.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El señor Jiménez tiene tanto dinero como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nadie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.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  <a:ln/>
        </p:spPr>
        <p:txBody>
          <a:bodyPr/>
          <a:lstStyle/>
          <a:p>
            <a:r>
              <a:rPr lang="en-US">
                <a:solidFill>
                  <a:srgbClr val="FF00FF"/>
                </a:solidFill>
                <a:latin typeface="Arial Rounded MT Bold" pitchFamily="34" charset="0"/>
              </a:rPr>
              <a:t>El comparativo de igualdad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81000" y="1584325"/>
            <a:ext cx="8763000" cy="3505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CCFF"/>
                </a:solidFill>
              </a:rPr>
              <a:t>Los superlativos se usan para comparar más de dos cosas. 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CCFF"/>
                </a:solidFill>
              </a:rPr>
              <a:t>Añadimos </a:t>
            </a:r>
            <a:r>
              <a:rPr lang="en-US" sz="3200" i="1"/>
              <a:t>el, la, los</a:t>
            </a:r>
            <a:r>
              <a:rPr lang="en-US" sz="3200" i="1">
                <a:solidFill>
                  <a:srgbClr val="FFFF66"/>
                </a:solidFill>
              </a:rPr>
              <a:t> </a:t>
            </a:r>
            <a:r>
              <a:rPr lang="en-US" sz="3200">
                <a:solidFill>
                  <a:srgbClr val="00CCFF"/>
                </a:solidFill>
              </a:rPr>
              <a:t>o</a:t>
            </a:r>
            <a:r>
              <a:rPr lang="en-US" sz="3200" i="1">
                <a:solidFill>
                  <a:srgbClr val="FFFF66"/>
                </a:solidFill>
              </a:rPr>
              <a:t> </a:t>
            </a:r>
            <a:r>
              <a:rPr lang="en-US" sz="3200" i="1"/>
              <a:t>las</a:t>
            </a:r>
            <a:r>
              <a:rPr lang="en-US" sz="3200" i="1">
                <a:solidFill>
                  <a:srgbClr val="FFFF66"/>
                </a:solidFill>
              </a:rPr>
              <a:t> </a:t>
            </a:r>
            <a:r>
              <a:rPr lang="en-US" sz="3200">
                <a:solidFill>
                  <a:srgbClr val="00CCFF"/>
                </a:solidFill>
              </a:rPr>
              <a:t>y </a:t>
            </a:r>
            <a:r>
              <a:rPr lang="en-US" sz="3200" i="1"/>
              <a:t>más</a:t>
            </a:r>
            <a:r>
              <a:rPr lang="en-US" sz="3200">
                <a:solidFill>
                  <a:srgbClr val="00CCFF"/>
                </a:solidFill>
              </a:rPr>
              <a:t> o </a:t>
            </a:r>
            <a:r>
              <a:rPr lang="en-US" sz="3200" i="1"/>
              <a:t>menos</a:t>
            </a:r>
            <a:r>
              <a:rPr lang="en-US" sz="3200">
                <a:solidFill>
                  <a:srgbClr val="00CCFF"/>
                </a:solidFill>
              </a:rPr>
              <a:t> al adjetivo que estamos comparando.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FF00"/>
                </a:solidFill>
              </a:rPr>
              <a:t>Paco es </a:t>
            </a:r>
            <a:r>
              <a:rPr lang="en-US" sz="3200"/>
              <a:t>el más inteligente</a:t>
            </a:r>
            <a:r>
              <a:rPr lang="en-US" sz="3200">
                <a:solidFill>
                  <a:srgbClr val="00FF00"/>
                </a:solidFill>
              </a:rPr>
              <a:t>.  	  Pilar es </a:t>
            </a:r>
            <a:r>
              <a:rPr lang="en-US" sz="3200"/>
              <a:t>la menos alta</a:t>
            </a:r>
            <a:r>
              <a:rPr lang="en-US" sz="3200">
                <a:solidFill>
                  <a:srgbClr val="00FF00"/>
                </a:solidFill>
              </a:rPr>
              <a:t> de las chicas.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1143000" y="609600"/>
            <a:ext cx="6686550" cy="8858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6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Rounded MT Bold"/>
              </a:rPr>
              <a:t>Los Superlativos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8229600" cy="27225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00CCFF"/>
                </a:solidFill>
              </a:rPr>
              <a:t>¿Quién es </a:t>
            </a:r>
            <a:r>
              <a:rPr lang="en-US" sz="3200"/>
              <a:t>la más simpática</a:t>
            </a:r>
            <a:r>
              <a:rPr lang="en-US" sz="3200">
                <a:solidFill>
                  <a:srgbClr val="00FF00"/>
                </a:solidFill>
              </a:rPr>
              <a:t> </a:t>
            </a:r>
            <a:r>
              <a:rPr lang="en-US" sz="3200">
                <a:solidFill>
                  <a:srgbClr val="00CCFF"/>
                </a:solidFill>
              </a:rPr>
              <a:t>de todas las chicas?</a:t>
            </a:r>
          </a:p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00FF00"/>
                </a:solidFill>
              </a:rPr>
              <a:t>Margarita es </a:t>
            </a:r>
            <a:r>
              <a:rPr lang="en-US" sz="3200"/>
              <a:t>la más simpática</a:t>
            </a:r>
            <a:r>
              <a:rPr lang="en-US" sz="3200">
                <a:solidFill>
                  <a:srgbClr val="00FF00"/>
                </a:solidFill>
              </a:rPr>
              <a:t> de todas las chicas.  	  </a:t>
            </a:r>
          </a:p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00FF00"/>
                </a:solidFill>
              </a:rPr>
              <a:t>Pilar es </a:t>
            </a:r>
            <a:r>
              <a:rPr lang="en-US" sz="3200"/>
              <a:t>la menos simpática</a:t>
            </a:r>
            <a:r>
              <a:rPr lang="en-US" sz="3200">
                <a:solidFill>
                  <a:srgbClr val="00FF00"/>
                </a:solidFill>
              </a:rPr>
              <a:t> de todas.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143000" y="609600"/>
            <a:ext cx="6686550" cy="8858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6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Rounded MT Bold"/>
              </a:rPr>
              <a:t>Los Superlativos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/>
          <a:lstStyle/>
          <a:p>
            <a:r>
              <a:rPr lang="en-US" sz="4000">
                <a:solidFill>
                  <a:schemeClr val="tx1"/>
                </a:solidFill>
                <a:latin typeface="Arial Rounded MT Bold" pitchFamily="34" charset="0"/>
              </a:rPr>
              <a:t>El comparativo y el superlativo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>
                <a:latin typeface="Arial Rounded MT Bold" pitchFamily="34" charset="0"/>
              </a:rPr>
              <a:t>También hay un grupo de comparativos y superlativos irregulares</a:t>
            </a:r>
          </a:p>
          <a:p>
            <a:r>
              <a:rPr lang="en-US" sz="4000">
                <a:latin typeface="Arial Rounded MT Bold" pitchFamily="34" charset="0"/>
              </a:rPr>
              <a:t>Son . . 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/>
          <a:lstStyle/>
          <a:p>
            <a:r>
              <a:rPr lang="en-US" sz="4000">
                <a:latin typeface="Arial Rounded MT Bold" pitchFamily="34" charset="0"/>
              </a:rPr>
              <a:t>El </a:t>
            </a:r>
            <a:r>
              <a:rPr lang="en-US" sz="4000">
                <a:solidFill>
                  <a:schemeClr val="tx1"/>
                </a:solidFill>
                <a:latin typeface="Arial Rounded MT Bold" pitchFamily="34" charset="0"/>
              </a:rPr>
              <a:t>comparativo</a:t>
            </a:r>
            <a:r>
              <a:rPr lang="en-US" sz="4000">
                <a:latin typeface="Arial Rounded MT Bold" pitchFamily="34" charset="0"/>
              </a:rPr>
              <a:t> y el superlativo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600" u="sng">
                <a:latin typeface="Arial Rounded MT Bold" pitchFamily="34" charset="0"/>
              </a:rPr>
              <a:t>Adjetivo</a:t>
            </a:r>
            <a:r>
              <a:rPr lang="en-US" sz="3600">
                <a:latin typeface="Arial Rounded MT Bold" pitchFamily="34" charset="0"/>
              </a:rPr>
              <a:t>		</a:t>
            </a:r>
            <a:r>
              <a:rPr lang="en-US" sz="3600" u="sng">
                <a:latin typeface="Arial Rounded MT Bold" pitchFamily="34" charset="0"/>
              </a:rPr>
              <a:t>Compara</a:t>
            </a:r>
            <a:r>
              <a:rPr lang="en-US" sz="3600">
                <a:latin typeface="Arial Rounded MT Bold" pitchFamily="34" charset="0"/>
              </a:rPr>
              <a:t>.	</a:t>
            </a:r>
            <a:r>
              <a:rPr lang="en-US" sz="3600" u="sng">
                <a:latin typeface="Arial Rounded MT Bold" pitchFamily="34" charset="0"/>
              </a:rPr>
              <a:t>Superla</a:t>
            </a:r>
            <a:r>
              <a:rPr lang="en-US" sz="3600">
                <a:latin typeface="Arial Rounded MT Bold" pitchFamily="34" charset="0"/>
              </a:rPr>
              <a:t>.</a:t>
            </a:r>
          </a:p>
          <a:p>
            <a:pPr>
              <a:buFontTx/>
              <a:buNone/>
            </a:pPr>
            <a:r>
              <a:rPr lang="en-US" sz="3600">
                <a:latin typeface="Arial Rounded MT Bold" pitchFamily="34" charset="0"/>
              </a:rPr>
              <a:t>Bueno		mejor		el/la mejor</a:t>
            </a:r>
          </a:p>
          <a:p>
            <a:pPr>
              <a:buFontTx/>
              <a:buNone/>
            </a:pPr>
            <a:r>
              <a:rPr lang="en-US" sz="3600">
                <a:latin typeface="Arial Rounded MT Bold" pitchFamily="34" charset="0"/>
              </a:rPr>
              <a:t>Malo		peor		el/la peor</a:t>
            </a:r>
          </a:p>
          <a:p>
            <a:pPr>
              <a:buFontTx/>
              <a:buNone/>
            </a:pPr>
            <a:r>
              <a:rPr lang="en-US" sz="3600">
                <a:latin typeface="Arial Rounded MT Bold" pitchFamily="34" charset="0"/>
              </a:rPr>
              <a:t>Grande*	mayor		el/la mayor</a:t>
            </a:r>
          </a:p>
          <a:p>
            <a:pPr>
              <a:buFontTx/>
              <a:buNone/>
            </a:pPr>
            <a:r>
              <a:rPr lang="en-US" sz="3600">
                <a:latin typeface="Arial Rounded MT Bold" pitchFamily="34" charset="0"/>
              </a:rPr>
              <a:t>Pequeño*	menor		el/la menor</a:t>
            </a:r>
          </a:p>
          <a:p>
            <a:pPr>
              <a:buFontTx/>
              <a:buNone/>
            </a:pPr>
            <a:r>
              <a:rPr lang="en-US" sz="3600">
                <a:latin typeface="Arial Rounded MT Bold" pitchFamily="34" charset="0"/>
              </a:rPr>
              <a:t>*en el sentido de edad (años)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2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200"/>
                            </p:stCondLst>
                            <p:childTnLst>
                              <p:par>
                                <p:cTn id="3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7924800" cy="3505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CCFF"/>
                </a:solidFill>
              </a:rPr>
              <a:t>Los comparativos se usan para comparar dos cosas.  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CCFF"/>
                </a:solidFill>
              </a:rPr>
              <a:t>Añadimos </a:t>
            </a:r>
            <a:r>
              <a:rPr lang="en-US" sz="3200" i="1"/>
              <a:t>más</a:t>
            </a:r>
            <a:r>
              <a:rPr lang="en-US" sz="3200">
                <a:solidFill>
                  <a:srgbClr val="00CCFF"/>
                </a:solidFill>
              </a:rPr>
              <a:t> o </a:t>
            </a:r>
            <a:r>
              <a:rPr lang="en-US" sz="3200" i="1"/>
              <a:t>menos</a:t>
            </a:r>
            <a:r>
              <a:rPr lang="en-US" sz="3200">
                <a:solidFill>
                  <a:srgbClr val="00CCFF"/>
                </a:solidFill>
              </a:rPr>
              <a:t> al adjetivo que estamos comparando.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FF00"/>
                </a:solidFill>
              </a:rPr>
              <a:t>Paco es </a:t>
            </a:r>
            <a:r>
              <a:rPr lang="en-US" sz="3200"/>
              <a:t>más inteligente</a:t>
            </a:r>
            <a:r>
              <a:rPr lang="en-US" sz="3200">
                <a:solidFill>
                  <a:srgbClr val="00FF00"/>
                </a:solidFill>
              </a:rPr>
              <a:t> que Raúl.</a:t>
            </a:r>
            <a:br>
              <a:rPr lang="en-US" sz="3200">
                <a:solidFill>
                  <a:srgbClr val="00FF00"/>
                </a:solidFill>
              </a:rPr>
            </a:br>
            <a:r>
              <a:rPr lang="en-US" sz="3200">
                <a:solidFill>
                  <a:srgbClr val="00FF00"/>
                </a:solidFill>
              </a:rPr>
              <a:t>Pilar es </a:t>
            </a:r>
            <a:r>
              <a:rPr lang="en-US" sz="3200"/>
              <a:t>menos alta</a:t>
            </a:r>
            <a:r>
              <a:rPr lang="en-US" sz="3200">
                <a:solidFill>
                  <a:srgbClr val="00FF00"/>
                </a:solidFill>
              </a:rPr>
              <a:t> que Raquel.</a:t>
            </a: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1143000" y="533400"/>
            <a:ext cx="6686550" cy="8858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6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Rounded MT Bold"/>
              </a:rPr>
              <a:t>Los Comparativos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8229600" cy="291623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00CCFF"/>
                </a:solidFill>
              </a:rPr>
              <a:t>¿Quién es </a:t>
            </a:r>
            <a:r>
              <a:rPr lang="en-US" sz="3200" u="sng"/>
              <a:t>más</a:t>
            </a:r>
            <a:r>
              <a:rPr lang="en-US" sz="3200"/>
              <a:t> baja</a:t>
            </a:r>
            <a:r>
              <a:rPr lang="en-US" sz="3200">
                <a:solidFill>
                  <a:srgbClr val="00CCFF"/>
                </a:solidFill>
              </a:rPr>
              <a:t> tú o tu hermana?</a:t>
            </a:r>
          </a:p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00FF00"/>
                </a:solidFill>
              </a:rPr>
              <a:t>Mi hermana es </a:t>
            </a:r>
            <a:r>
              <a:rPr lang="en-US" sz="3200" u="sng"/>
              <a:t>más</a:t>
            </a:r>
            <a:r>
              <a:rPr lang="en-US" sz="3200"/>
              <a:t> baja</a:t>
            </a:r>
            <a:r>
              <a:rPr lang="en-US" sz="3200">
                <a:solidFill>
                  <a:srgbClr val="00FF00"/>
                </a:solidFill>
              </a:rPr>
              <a:t> </a:t>
            </a:r>
            <a:r>
              <a:rPr lang="en-US" sz="3200" u="sng">
                <a:solidFill>
                  <a:srgbClr val="00FF00"/>
                </a:solidFill>
              </a:rPr>
              <a:t>que</a:t>
            </a:r>
            <a:r>
              <a:rPr lang="en-US" sz="3200">
                <a:solidFill>
                  <a:srgbClr val="00FF00"/>
                </a:solidFill>
              </a:rPr>
              <a:t> yo. </a:t>
            </a:r>
          </a:p>
          <a:p>
            <a:pPr eaLnBrk="0" hangingPunct="0">
              <a:spcBef>
                <a:spcPct val="20000"/>
              </a:spcBef>
            </a:pPr>
            <a:endParaRPr lang="en-US" sz="3200">
              <a:solidFill>
                <a:srgbClr val="00FF00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00CCFF"/>
                </a:solidFill>
              </a:rPr>
              <a:t>¿Quién es </a:t>
            </a:r>
            <a:r>
              <a:rPr lang="en-US" sz="3200" u="sng"/>
              <a:t>más</a:t>
            </a:r>
            <a:r>
              <a:rPr lang="en-US" sz="3200"/>
              <a:t> interesante</a:t>
            </a:r>
            <a:r>
              <a:rPr lang="en-US" sz="3200">
                <a:solidFill>
                  <a:srgbClr val="00CCFF"/>
                </a:solidFill>
              </a:rPr>
              <a:t> Juan o Raúl?</a:t>
            </a:r>
          </a:p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00FF00"/>
                </a:solidFill>
              </a:rPr>
              <a:t>Raúl es </a:t>
            </a:r>
            <a:r>
              <a:rPr lang="en-US" sz="3200" u="sng"/>
              <a:t>más</a:t>
            </a:r>
            <a:r>
              <a:rPr lang="en-US" sz="3200"/>
              <a:t> interesante</a:t>
            </a:r>
            <a:r>
              <a:rPr lang="en-US" sz="3200">
                <a:solidFill>
                  <a:srgbClr val="00CCFF"/>
                </a:solidFill>
              </a:rPr>
              <a:t> </a:t>
            </a:r>
            <a:r>
              <a:rPr lang="en-US" sz="3200" u="sng">
                <a:solidFill>
                  <a:srgbClr val="00CCFF"/>
                </a:solidFill>
              </a:rPr>
              <a:t>que</a:t>
            </a:r>
            <a:r>
              <a:rPr lang="en-US" sz="3200">
                <a:solidFill>
                  <a:srgbClr val="00CCFF"/>
                </a:solidFill>
              </a:rPr>
              <a:t> Juan.</a:t>
            </a: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1143000" y="533400"/>
            <a:ext cx="6686550" cy="8858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6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Rounded MT Bold"/>
              </a:rPr>
              <a:t>Los Comparativos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33400" y="5105400"/>
            <a:ext cx="8305800" cy="1004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/>
              <a:t>M</a:t>
            </a:r>
            <a:r>
              <a:rPr lang="es-ES_tradnl" sz="2400"/>
              <a:t>ás + que </a:t>
            </a:r>
            <a:r>
              <a:rPr lang="en-GB" sz="2400"/>
              <a:t>= </a:t>
            </a:r>
            <a:r>
              <a:rPr lang="en-GB" sz="2400">
                <a:solidFill>
                  <a:srgbClr val="FF00FF"/>
                </a:solidFill>
              </a:rPr>
              <a:t>comparativo</a:t>
            </a:r>
            <a:r>
              <a:rPr lang="en-GB" sz="2400"/>
              <a:t> de superioridad</a:t>
            </a:r>
          </a:p>
          <a:p>
            <a:pPr>
              <a:spcBef>
                <a:spcPct val="50000"/>
              </a:spcBef>
            </a:pPr>
            <a:r>
              <a:rPr lang="en-GB" sz="2400"/>
              <a:t>Menos + Que = </a:t>
            </a:r>
            <a:r>
              <a:rPr lang="en-GB" sz="2400">
                <a:solidFill>
                  <a:srgbClr val="FF00FF"/>
                </a:solidFill>
              </a:rPr>
              <a:t>comparativo</a:t>
            </a:r>
            <a:r>
              <a:rPr lang="en-GB" sz="2400"/>
              <a:t> de inferioridad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  <p:bldP spid="133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>
                <a:solidFill>
                  <a:srgbClr val="FF00FF"/>
                </a:solidFill>
                <a:latin typeface="Arial Rounded MT Bold" pitchFamily="34" charset="0"/>
              </a:rPr>
              <a:t>El comparativo de igualidad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en-US" sz="3600">
                <a:latin typeface="Arial Rounded MT Bold" pitchFamily="34" charset="0"/>
              </a:rPr>
              <a:t>A veces comparamos características que son iguales.</a:t>
            </a:r>
          </a:p>
          <a:p>
            <a:pPr>
              <a:buFontTx/>
              <a:buNone/>
            </a:pPr>
            <a:r>
              <a:rPr lang="en-US" sz="3600">
                <a:latin typeface="Arial Rounded MT Bold" pitchFamily="34" charset="0"/>
              </a:rPr>
              <a:t> Si estas características se expresan con un </a:t>
            </a:r>
            <a:r>
              <a:rPr lang="en-US" sz="3600" u="sng">
                <a:latin typeface="Arial Rounded MT Bold" pitchFamily="34" charset="0"/>
              </a:rPr>
              <a:t>adjetivo o un adverbio</a:t>
            </a:r>
            <a:r>
              <a:rPr lang="en-US" sz="3600">
                <a:latin typeface="Arial Rounded MT Bold" pitchFamily="34" charset="0"/>
              </a:rPr>
              <a:t>, entonces usamos la expresión: </a:t>
            </a:r>
          </a:p>
          <a:p>
            <a:pPr>
              <a:buFontTx/>
              <a:buNone/>
            </a:pPr>
            <a:endParaRPr lang="en-US" sz="3600">
              <a:latin typeface="Arial Rounded MT Bold" pitchFamily="34" charset="0"/>
            </a:endParaRPr>
          </a:p>
          <a:p>
            <a:pPr algn="ctr">
              <a:buFontTx/>
              <a:buNone/>
            </a:pPr>
            <a:r>
              <a:rPr lang="en-US" sz="3600">
                <a:latin typeface="Arial Rounded MT Bold" pitchFamily="34" charset="0"/>
              </a:rPr>
              <a:t>«</a:t>
            </a:r>
            <a:r>
              <a:rPr lang="en-US" sz="3600" i="1">
                <a:latin typeface="Arial Rounded MT Bold" pitchFamily="34" charset="0"/>
              </a:rPr>
              <a:t>tan </a:t>
            </a:r>
            <a:r>
              <a:rPr lang="en-US" sz="3600" u="sng">
                <a:latin typeface="Arial Rounded MT Bold" pitchFamily="34" charset="0"/>
              </a:rPr>
              <a:t>adjetivo/adverbio</a:t>
            </a:r>
            <a:r>
              <a:rPr lang="en-US" sz="3600" i="1">
                <a:latin typeface="Arial Rounded MT Bold" pitchFamily="34" charset="0"/>
              </a:rPr>
              <a:t> como».</a:t>
            </a:r>
            <a:r>
              <a:rPr lang="en-US" sz="3600">
                <a:latin typeface="Arial Rounded MT Bold" pitchFamily="34" charset="0"/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495800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en-US" sz="3600">
                <a:latin typeface="Arial Rounded MT Bold" pitchFamily="34" charset="0"/>
              </a:rPr>
              <a:t>Por ejemplo:</a:t>
            </a:r>
          </a:p>
          <a:p>
            <a:pPr>
              <a:buFontTx/>
              <a:buNone/>
            </a:pP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Roberto es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tan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alto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Raúl.</a:t>
            </a:r>
          </a:p>
          <a:p>
            <a:pPr>
              <a:buFontTx/>
              <a:buNone/>
            </a:pP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Mi casa es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tan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grande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la tuya.</a:t>
            </a:r>
          </a:p>
          <a:p>
            <a:pPr>
              <a:buFontTx/>
              <a:buNone/>
            </a:pP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Mi hermana es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tan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inteligente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yo.</a:t>
            </a:r>
          </a:p>
          <a:p>
            <a:pPr>
              <a:buFontTx/>
              <a:buNone/>
            </a:pP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Yo cocino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tan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bien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mi mamá.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  <a:ln/>
        </p:spPr>
        <p:txBody>
          <a:bodyPr/>
          <a:lstStyle/>
          <a:p>
            <a:r>
              <a:rPr lang="en-US">
                <a:solidFill>
                  <a:srgbClr val="FF00FF"/>
                </a:solidFill>
                <a:latin typeface="Arial Rounded MT Bold" pitchFamily="34" charset="0"/>
              </a:rPr>
              <a:t>El comparativo de igualidad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>
                <a:solidFill>
                  <a:srgbClr val="FF00FF"/>
                </a:solidFill>
                <a:latin typeface="Arial Rounded MT Bold" pitchFamily="34" charset="0"/>
              </a:rPr>
              <a:t>El comparativo de igualidad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Arial Rounded MT Bold" pitchFamily="34" charset="0"/>
              </a:rPr>
              <a:t>Si las características que son iguales se expresan con un </a:t>
            </a:r>
            <a:r>
              <a:rPr lang="en-US" u="sng">
                <a:latin typeface="Arial Rounded MT Bold" pitchFamily="34" charset="0"/>
              </a:rPr>
              <a:t>sustantivo</a:t>
            </a:r>
            <a:r>
              <a:rPr lang="en-US">
                <a:latin typeface="Arial Rounded MT Bold" pitchFamily="34" charset="0"/>
              </a:rPr>
              <a:t>, entonces usamos la expresión: </a:t>
            </a:r>
          </a:p>
          <a:p>
            <a:pPr>
              <a:buFontTx/>
              <a:buNone/>
            </a:pPr>
            <a:endParaRPr lang="en-US">
              <a:latin typeface="Arial Rounded MT Bold" pitchFamily="34" charset="0"/>
            </a:endParaRPr>
          </a:p>
          <a:p>
            <a:pPr algn="ctr">
              <a:buFontTx/>
              <a:buNone/>
            </a:pPr>
            <a:r>
              <a:rPr lang="en-US">
                <a:latin typeface="Arial Rounded MT Bold" pitchFamily="34" charset="0"/>
              </a:rPr>
              <a:t>«</a:t>
            </a:r>
            <a:r>
              <a:rPr lang="en-US" i="1">
                <a:latin typeface="Arial Rounded MT Bold" pitchFamily="34" charset="0"/>
              </a:rPr>
              <a:t>tanto(a)(s) </a:t>
            </a:r>
            <a:r>
              <a:rPr lang="en-US" i="1" u="sng">
                <a:latin typeface="Arial Rounded MT Bold" pitchFamily="34" charset="0"/>
              </a:rPr>
              <a:t>sustantivo</a:t>
            </a:r>
            <a:r>
              <a:rPr lang="en-US" i="1">
                <a:latin typeface="Arial Rounded MT Bold" pitchFamily="34" charset="0"/>
              </a:rPr>
              <a:t> como».</a:t>
            </a:r>
            <a:r>
              <a:rPr lang="en-US">
                <a:latin typeface="Arial Rounded MT Bold" pitchFamily="34" charset="0"/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>
                <a:solidFill>
                  <a:srgbClr val="FF00FF"/>
                </a:solidFill>
                <a:latin typeface="Arial Rounded MT Bold" pitchFamily="34" charset="0"/>
              </a:rPr>
              <a:t>El comparativo de igualdad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495800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en-US" sz="4000">
                <a:latin typeface="Arial Rounded MT Bold" pitchFamily="34" charset="0"/>
              </a:rPr>
              <a:t>Ejemplos: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Ella tiene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tanto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 dinero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 él.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Hay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tantas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 chicas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 chicos.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Veo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tanta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 televisión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 tú.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Tenemos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tantos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 perros </a:t>
            </a:r>
            <a:r>
              <a:rPr lang="en-US" sz="40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 los Garcia.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>
                <a:solidFill>
                  <a:srgbClr val="FF00FF"/>
                </a:solidFill>
                <a:latin typeface="Arial Rounded MT Bold" pitchFamily="34" charset="0"/>
              </a:rPr>
              <a:t>El comparativo de igualdad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en-US" sz="4000">
                <a:latin typeface="Arial Rounded MT Bold" pitchFamily="34" charset="0"/>
              </a:rPr>
              <a:t>Nota adicional: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3333FF"/>
                </a:solidFill>
                <a:latin typeface="Arial Rounded MT Bold" pitchFamily="34" charset="0"/>
              </a:rPr>
              <a:t>Si un pronombre sigue una comparación, usamos el pronombre de sujeto o una palabra negativa.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en-US" sz="3600">
                <a:latin typeface="Arial Rounded MT Bold" pitchFamily="34" charset="0"/>
              </a:rPr>
              <a:t>Ejemplos de pronombre de sujeto.</a:t>
            </a:r>
          </a:p>
          <a:p>
            <a:pPr>
              <a:buFontTx/>
              <a:buNone/>
            </a:pP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Ella tiene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más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dinero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que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él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.</a:t>
            </a:r>
          </a:p>
          <a:p>
            <a:pPr>
              <a:buFontTx/>
              <a:buNone/>
            </a:pP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Juan hace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tanto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trabajo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yo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.</a:t>
            </a:r>
          </a:p>
          <a:p>
            <a:pPr>
              <a:buFontTx/>
              <a:buNone/>
            </a:pP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Miguel es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tan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inteligente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ella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.</a:t>
            </a:r>
          </a:p>
          <a:p>
            <a:pPr>
              <a:buFontTx/>
              <a:buNone/>
            </a:pP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Ellos tocan el piano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tan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bien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como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 </a:t>
            </a:r>
            <a:r>
              <a:rPr lang="en-US" sz="3600" u="sng">
                <a:solidFill>
                  <a:srgbClr val="3333FF"/>
                </a:solidFill>
                <a:latin typeface="Arial Rounded MT Bold" pitchFamily="34" charset="0"/>
              </a:rPr>
              <a:t>nosotros</a:t>
            </a:r>
            <a:r>
              <a:rPr lang="en-US" sz="3600">
                <a:solidFill>
                  <a:srgbClr val="3333FF"/>
                </a:solidFill>
                <a:latin typeface="Arial Rounded MT Bold" pitchFamily="34" charset="0"/>
              </a:rPr>
              <a:t>.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  <a:ln/>
        </p:spPr>
        <p:txBody>
          <a:bodyPr/>
          <a:lstStyle/>
          <a:p>
            <a:r>
              <a:rPr lang="en-US">
                <a:solidFill>
                  <a:srgbClr val="FF00FF"/>
                </a:solidFill>
                <a:latin typeface="Arial Rounded MT Bold" pitchFamily="34" charset="0"/>
              </a:rPr>
              <a:t>El comparativo de igualdad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</TotalTime>
  <Words>414</Words>
  <Application>Microsoft Office PowerPoint</Application>
  <PresentationFormat>On-screen Show (4:3)</PresentationFormat>
  <Paragraphs>80</Paragraphs>
  <Slides>14</Slides>
  <Notes>14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Rounded MT Bold</vt:lpstr>
      <vt:lpstr>Times New Roman</vt:lpstr>
      <vt:lpstr>Default Design</vt:lpstr>
      <vt:lpstr>El Comparativo y el Superlativo</vt:lpstr>
      <vt:lpstr>Slide 2</vt:lpstr>
      <vt:lpstr>Slide 3</vt:lpstr>
      <vt:lpstr>El comparativo de igualidad</vt:lpstr>
      <vt:lpstr>El comparativo de igualidad</vt:lpstr>
      <vt:lpstr>El comparativo de igualidad</vt:lpstr>
      <vt:lpstr>El comparativo de igualdad</vt:lpstr>
      <vt:lpstr>El comparativo de igualdad</vt:lpstr>
      <vt:lpstr>El comparativo de igualdad</vt:lpstr>
      <vt:lpstr>El comparativo de igualdad</vt:lpstr>
      <vt:lpstr>Slide 11</vt:lpstr>
      <vt:lpstr>Slide 12</vt:lpstr>
      <vt:lpstr>El comparativo y el superlativo</vt:lpstr>
      <vt:lpstr>El comparativo y el superlativo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comparativo y el superlativo</dc:title>
  <dc:creator>David Barger</dc:creator>
  <cp:lastModifiedBy>Loyda</cp:lastModifiedBy>
  <cp:revision>13</cp:revision>
  <dcterms:created xsi:type="dcterms:W3CDTF">2003-06-15T14:10:17Z</dcterms:created>
  <dcterms:modified xsi:type="dcterms:W3CDTF">2013-03-06T00:40:55Z</dcterms:modified>
</cp:coreProperties>
</file>